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16"/>
  </p:notesMasterIdLst>
  <p:sldIdLst>
    <p:sldId id="256" r:id="rId4"/>
    <p:sldId id="257" r:id="rId5"/>
    <p:sldId id="263" r:id="rId6"/>
    <p:sldId id="322" r:id="rId7"/>
    <p:sldId id="323" r:id="rId8"/>
    <p:sldId id="324" r:id="rId9"/>
    <p:sldId id="325" r:id="rId10"/>
    <p:sldId id="290" r:id="rId11"/>
    <p:sldId id="326" r:id="rId12"/>
    <p:sldId id="262" r:id="rId13"/>
    <p:sldId id="296" r:id="rId14"/>
    <p:sldId id="261" r:id="rId15"/>
  </p:sldIdLst>
  <p:sldSz cx="18288000" cy="10287000"/>
  <p:notesSz cx="6858000" cy="9144000"/>
  <p:embeddedFontLst>
    <p:embeddedFont>
      <p:font typeface="Audiowide" panose="020B0604020202020204" charset="0"/>
      <p:regular r:id="rId17"/>
    </p:embeddedFont>
    <p:embeddedFont>
      <p:font typeface="Gabarito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Bold" panose="020B0806030504020204" pitchFamily="34" charset="0"/>
      <p:regular r:id="rId23"/>
      <p:bold r:id="rId24"/>
    </p:embeddedFont>
    <p:embeddedFont>
      <p:font typeface="Open Sans Italics" panose="020B0604020202020204" charset="0"/>
      <p:regular r:id="rId25"/>
    </p:embeddedFont>
    <p:embeddedFont>
      <p:font typeface="Skeena" pitchFamily="2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0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39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45BB7-85D5-4314-8782-1D366ECCAA1B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112EA-85CB-4661-8AAE-AAB8813979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791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AF473-2665-42A7-89E3-C7BA7EB58D12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149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6A0DB-8329-DF91-4AD9-998C92157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E8F2801-D50A-AC82-43BC-80A796813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0867511-FC8F-FB18-59DD-6C4961199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436ABB6-2E6B-DFAF-A7EC-3E9D4A3378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AF473-2665-42A7-89E3-C7BA7EB58D12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62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AF473-2665-42A7-89E3-C7BA7EB58D12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4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F5AA-D386-8F25-49A3-5771342A0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071FA47-61A4-8DE8-26A1-B04A2B76C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EB21BD-63EA-D1D3-6F51-EEAC1700C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915684-2B80-145E-8919-A045F942C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AF473-2665-42A7-89E3-C7BA7EB58D12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48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A334E-3C43-3C43-819A-D886D6BBB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8F571B-B37F-0CC5-7F06-36811F7DA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5E0F08-30B8-FB60-412A-503B5106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77C148-56CD-8BD3-FF07-4BDA43A5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A2AF14-9043-0510-6B96-E0A92727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4919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37A8E-A0BF-C705-A86E-B595CCD5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E981A9-A6C7-206F-D10B-98CF1D518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118384-8051-9A56-64CE-04425980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2DA443-CD16-F06C-CC7A-9B4D880FF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0FB380-1F50-899A-5E9C-68E7E4C4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1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38707-D6CE-7496-783A-565FDE1D1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BADEFF-2C04-3093-30A8-8DC23B05C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1DDB26-04D9-72E6-01BF-50351DA9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E5928A-E318-9376-F666-C7AFA6E8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168F24-4A77-5C70-CBAF-6C83C56B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7450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7B290-AD46-B48A-3980-21567C98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652D7-87E6-25AE-6A04-5C6CD0074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696406-30A0-DB33-9B90-6EB09279A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BA9323-AD93-1B86-7198-D6DC38A9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5E3A40-0A8C-74C2-01B6-1CD35EF8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BBD59D-070C-F5DF-76C8-6C534DE3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3221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39CB4-DADE-34C8-5B7C-EB765376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04718B-D578-665E-47BB-9F809DFAD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5420C0-2233-20EC-C69B-D8A9752DF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728599-4A6A-054D-4FEE-DC4A9C249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D897A8-6203-D199-6E12-665032D05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FCB1DCC-0294-7004-D7A3-C8F877D4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0D75D76-FD8E-120A-6CF7-9D05ED41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42782C4-404D-DFDD-F560-F5317A53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0536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C177B-61D0-EF0A-CB48-5077C1F6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900D94-E2C1-C8FE-D410-62A993A0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E8C4FAB-5539-8959-E48B-62037D29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8B646D-26D7-C1EB-92BF-7963FC16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1984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FF0DD38-F719-E4B4-DD0F-87AD9746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07949A-70C9-2831-4FB4-E8EE6D9B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B0576D-568C-1BBE-A239-647B64BF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803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02799-C04F-BB14-363D-6D7A16D0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A5DC0E-4681-01B1-26DC-CEE9DC403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24DEEC-AA30-14F0-1374-EC722B6F5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F5A21E-F4BD-B04A-3EDE-750F1E5E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7CD0CE-55CD-8A04-EDDA-D95144D9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BF1081-B062-0B51-3089-53129F58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90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135C8-AE66-7984-5FBC-0C0A357C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BAF7B52-52E1-A0D0-B2F4-CA394D9D10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E136FE-0579-6273-23D2-BAD4E47DA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B04CEC-CD5C-F69F-A268-800E4797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8F5FD3-6EE4-6EF9-117D-17515352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1E0A86-0CAF-94E0-BE52-A91B0751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8217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353B2-4BBB-8CAD-186D-2C3E1FEA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675AD2-0FCE-C7F9-0566-60C831373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035ED5-EDF0-188F-9292-3D3695DB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4D095C-8A39-CE1B-8869-8C031DA60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5809F1-7796-AECD-8028-953ED951F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495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63A08C-D8E5-4F3F-6D29-35560D64E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1FCF82-A918-59E5-76A3-93D34B15B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DB1FF4-275B-4582-A7C0-C75B0416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30EB17-7AE5-7191-677B-CFEC665B0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D3391-E558-8DFD-E9A6-6D0AE534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3221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12915900" y="0"/>
            <a:ext cx="53721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7300" y="3698955"/>
            <a:ext cx="8609823" cy="3581400"/>
          </a:xfrm>
        </p:spPr>
        <p:txBody>
          <a:bodyPr rtlCol="0" anchor="b">
            <a:normAutofit/>
          </a:bodyPr>
          <a:lstStyle>
            <a:lvl1pPr algn="l">
              <a:defRPr sz="81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57300" y="7739741"/>
            <a:ext cx="8609823" cy="1175660"/>
          </a:xfrm>
        </p:spPr>
        <p:txBody>
          <a:bodyPr rtlCol="0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87664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0" y="1233488"/>
            <a:ext cx="8526780" cy="1988345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0" y="3893343"/>
            <a:ext cx="8526780" cy="477155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6263640" cy="5760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0" y="5760720"/>
            <a:ext cx="6263640" cy="3131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0" y="8892540"/>
            <a:ext cx="6263640" cy="1394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21" name="Espaço Reservado para Data 4">
            <a:extLst>
              <a:ext uri="{FF2B5EF4-FFF2-40B4-BE49-F238E27FC236}">
                <a16:creationId xmlns:a16="http://schemas.microsoft.com/office/drawing/2014/main" id="{2FF674D8-A0B1-4D60-AB18-A733984F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22" name="Espaço Reservado para Rodapé 5">
            <a:extLst>
              <a:ext uri="{FF2B5EF4-FFF2-40B4-BE49-F238E27FC236}">
                <a16:creationId xmlns:a16="http://schemas.microsoft.com/office/drawing/2014/main" id="{7E0AFFFB-7406-40B3-B2D5-18288BEA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23" name="Espaço Reservado para o Número do Slide 6">
            <a:extLst>
              <a:ext uri="{FF2B5EF4-FFF2-40B4-BE49-F238E27FC236}">
                <a16:creationId xmlns:a16="http://schemas.microsoft.com/office/drawing/2014/main" id="{0D2AF818-9E4C-485A-8EA3-3BD5917D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692825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dois conteúdo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1233488"/>
            <a:ext cx="8526780" cy="1988345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3893343"/>
            <a:ext cx="8526780" cy="66232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27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12024361" y="0"/>
            <a:ext cx="3602084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15626444" y="0"/>
            <a:ext cx="2661555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17700171" y="0"/>
            <a:ext cx="58782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20C3808-5997-40A2-83EF-E2136C52EFE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300" y="6794727"/>
            <a:ext cx="8526780" cy="66232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27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marL="0" lv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AD9A34D-2599-4944-8F4B-6953690367E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57300" y="4560771"/>
            <a:ext cx="8526780" cy="1660413"/>
          </a:xfrm>
        </p:spPr>
        <p:txBody>
          <a:bodyPr rtlCol="0">
            <a:normAutofit/>
          </a:bodyPr>
          <a:lstStyle>
            <a:lvl1pPr marL="428625" indent="-428625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D123A04-698E-4E6B-BB2C-C4FCA2CFBB9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257300" y="7490832"/>
            <a:ext cx="8526780" cy="1660413"/>
          </a:xfrm>
        </p:spPr>
        <p:txBody>
          <a:bodyPr rtlCol="0">
            <a:normAutofit/>
          </a:bodyPr>
          <a:lstStyle>
            <a:lvl1pPr marL="428625" indent="-428625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Data 4">
            <a:extLst>
              <a:ext uri="{FF2B5EF4-FFF2-40B4-BE49-F238E27FC236}">
                <a16:creationId xmlns:a16="http://schemas.microsoft.com/office/drawing/2014/main" id="{8BC6F0B0-7E88-4658-BED0-B126DDE797A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15" name="Espaço Reservado para Rodapé 5">
            <a:extLst>
              <a:ext uri="{FF2B5EF4-FFF2-40B4-BE49-F238E27FC236}">
                <a16:creationId xmlns:a16="http://schemas.microsoft.com/office/drawing/2014/main" id="{1B454B68-B7BD-4197-BF00-63964D7634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16" name="Espaço Reservado para o Número do Slide 6">
            <a:extLst>
              <a:ext uri="{FF2B5EF4-FFF2-40B4-BE49-F238E27FC236}">
                <a16:creationId xmlns:a16="http://schemas.microsoft.com/office/drawing/2014/main" id="{BAA42605-D696-484D-B611-62CB3140EA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67237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quatro conteúdo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A3DF3F-0A0C-4018-A9D5-6DE43170F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7113" y="1233488"/>
            <a:ext cx="13993587" cy="1988345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2E9ED8E-C27B-434B-BABA-E66DF12C50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37114" y="3893344"/>
            <a:ext cx="6502034" cy="71131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700" b="1">
                <a:solidFill>
                  <a:schemeClr val="accent2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A9EBAE4-D52F-453F-8270-8B6E097489BF}"/>
              </a:ext>
            </a:extLst>
          </p:cNvPr>
          <p:cNvSpPr/>
          <p:nvPr userDrawn="1"/>
        </p:nvSpPr>
        <p:spPr>
          <a:xfrm>
            <a:off x="0" y="-1"/>
            <a:ext cx="1012371" cy="10286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9FC540D-D53A-486F-96EA-3488254DA8F1}"/>
              </a:ext>
            </a:extLst>
          </p:cNvPr>
          <p:cNvSpPr/>
          <p:nvPr userDrawn="1"/>
        </p:nvSpPr>
        <p:spPr>
          <a:xfrm flipV="1">
            <a:off x="1012371" y="0"/>
            <a:ext cx="1012371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AA5699F8-E412-4D90-AD9E-5A933F03D67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528667" y="3893344"/>
            <a:ext cx="6502034" cy="71131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700" b="1">
                <a:solidFill>
                  <a:schemeClr val="accent2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C6CD4EE-A2DF-4227-8E8E-061E1811B31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037114" y="6669199"/>
            <a:ext cx="6502034" cy="71131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700" b="1">
                <a:solidFill>
                  <a:schemeClr val="accent2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2BD7E863-25A7-4713-A3A0-9A5F432FE00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0528667" y="6669199"/>
            <a:ext cx="6502034" cy="71131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700" b="1">
                <a:solidFill>
                  <a:schemeClr val="accent2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13EEC52D-9939-4E0F-B26E-6287735877F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37111" y="4604660"/>
            <a:ext cx="6502034" cy="1828802"/>
          </a:xfrm>
        </p:spPr>
        <p:txBody>
          <a:bodyPr rtlCol="0">
            <a:normAutofit/>
          </a:bodyPr>
          <a:lstStyle>
            <a:lvl1pPr marL="428625" indent="-428625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3F6A9263-89CC-446B-AA55-FA0F0180A70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528664" y="4604660"/>
            <a:ext cx="6502034" cy="1828802"/>
          </a:xfrm>
        </p:spPr>
        <p:txBody>
          <a:bodyPr rtlCol="0">
            <a:normAutofit/>
          </a:bodyPr>
          <a:lstStyle>
            <a:lvl1pPr marL="428625" indent="-428625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73A562DC-F1FD-4766-B507-CC08FBA1EE6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037111" y="7380515"/>
            <a:ext cx="6502034" cy="1828802"/>
          </a:xfrm>
        </p:spPr>
        <p:txBody>
          <a:bodyPr rtlCol="0">
            <a:normAutofit/>
          </a:bodyPr>
          <a:lstStyle>
            <a:lvl1pPr marL="428625" indent="-428625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B4A99B91-CC4B-4964-B372-94ED4BB9A77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28664" y="7380515"/>
            <a:ext cx="6502034" cy="1828802"/>
          </a:xfrm>
        </p:spPr>
        <p:txBody>
          <a:bodyPr rtlCol="0">
            <a:normAutofit/>
          </a:bodyPr>
          <a:lstStyle>
            <a:lvl1pPr marL="428625" indent="-428625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1" name="Espaço Reservado para Data 4">
            <a:extLst>
              <a:ext uri="{FF2B5EF4-FFF2-40B4-BE49-F238E27FC236}">
                <a16:creationId xmlns:a16="http://schemas.microsoft.com/office/drawing/2014/main" id="{5413A312-123E-4C7A-864E-C120568D6037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037111" y="9534526"/>
            <a:ext cx="2334989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22" name="Espaço Reservado para Rodapé 5">
            <a:extLst>
              <a:ext uri="{FF2B5EF4-FFF2-40B4-BE49-F238E27FC236}">
                <a16:creationId xmlns:a16="http://schemas.microsoft.com/office/drawing/2014/main" id="{F3306EE3-B07E-48BA-A4EE-EAFE9A458C3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6057900" y="9534526"/>
            <a:ext cx="7903029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23" name="Espaço Reservado para o Número do Slide 6">
            <a:extLst>
              <a:ext uri="{FF2B5EF4-FFF2-40B4-BE49-F238E27FC236}">
                <a16:creationId xmlns:a16="http://schemas.microsoft.com/office/drawing/2014/main" id="{6A049DF0-5C6A-4542-841D-C03F623048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4646729" y="9534526"/>
            <a:ext cx="2383971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25344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do painel do lado esquerd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BF9015-BE24-42C7-B20B-596FE57DE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220" y="5796639"/>
            <a:ext cx="8526780" cy="1106601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7368391-D103-4780-88AC-9746C03596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60220" y="7318937"/>
            <a:ext cx="8526780" cy="198834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A0B4B24-EFFA-49CE-88D9-B8E2ECE17208}"/>
              </a:ext>
            </a:extLst>
          </p:cNvPr>
          <p:cNvSpPr/>
          <p:nvPr userDrawn="1"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94AD39F-C2DD-4F6A-8AB9-EA5E0024EB1C}"/>
              </a:ext>
            </a:extLst>
          </p:cNvPr>
          <p:cNvSpPr/>
          <p:nvPr userDrawn="1"/>
        </p:nvSpPr>
        <p:spPr>
          <a:xfrm flipV="1">
            <a:off x="12024360" y="0"/>
            <a:ext cx="626364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4" name="Espaço Reservado para Data 4">
            <a:extLst>
              <a:ext uri="{FF2B5EF4-FFF2-40B4-BE49-F238E27FC236}">
                <a16:creationId xmlns:a16="http://schemas.microsoft.com/office/drawing/2014/main" id="{38ABA718-1AEF-413D-964E-FA9CA8ED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EE83AD3-B30F-42CE-99A0-D50CDB9C951F}"/>
              </a:ext>
            </a:extLst>
          </p:cNvPr>
          <p:cNvSpPr/>
          <p:nvPr userDrawn="1"/>
        </p:nvSpPr>
        <p:spPr>
          <a:xfrm>
            <a:off x="12017829" y="5143500"/>
            <a:ext cx="62701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5" name="Espaço Reservado para Rodapé 5">
            <a:extLst>
              <a:ext uri="{FF2B5EF4-FFF2-40B4-BE49-F238E27FC236}">
                <a16:creationId xmlns:a16="http://schemas.microsoft.com/office/drawing/2014/main" id="{BCCB3A69-6840-43C8-94EB-C3EF41D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16" name="Espaço Reservado para o Número do Slide 6">
            <a:extLst>
              <a:ext uri="{FF2B5EF4-FFF2-40B4-BE49-F238E27FC236}">
                <a16:creationId xmlns:a16="http://schemas.microsoft.com/office/drawing/2014/main" id="{B374594B-C272-477C-B1DB-A1E214CE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579441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linhe o texto centrado com a borda no topo da págin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0610" y="2936552"/>
            <a:ext cx="8526780" cy="1958343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80610" y="5143500"/>
            <a:ext cx="8526780" cy="352139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4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B217CA4-9423-45D5-AD1D-2415B600F1DD}"/>
              </a:ext>
            </a:extLst>
          </p:cNvPr>
          <p:cNvSpPr/>
          <p:nvPr userDrawn="1"/>
        </p:nvSpPr>
        <p:spPr>
          <a:xfrm>
            <a:off x="0" y="0"/>
            <a:ext cx="18288000" cy="16221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525B7F-8292-4AE6-B9B3-F6C0621F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E86D52-9DFB-4D69-BF39-2C163B39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0B91A39-D816-4317-AA23-55510F9D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453799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ralizar o text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0610" y="2936552"/>
            <a:ext cx="8526780" cy="1958343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80610" y="5143500"/>
            <a:ext cx="8526780" cy="352139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4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7B514D1-FFF2-4784-BC98-5C209566EB25}"/>
              </a:ext>
            </a:extLst>
          </p:cNvPr>
          <p:cNvSpPr/>
          <p:nvPr userDrawn="1"/>
        </p:nvSpPr>
        <p:spPr>
          <a:xfrm>
            <a:off x="0" y="0"/>
            <a:ext cx="2873829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F775047-FCCD-48A9-AE4B-E4619B3FA069}"/>
              </a:ext>
            </a:extLst>
          </p:cNvPr>
          <p:cNvSpPr/>
          <p:nvPr userDrawn="1"/>
        </p:nvSpPr>
        <p:spPr>
          <a:xfrm>
            <a:off x="15414171" y="0"/>
            <a:ext cx="2873829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8" name="Espaço Reservado para Data 4">
            <a:extLst>
              <a:ext uri="{FF2B5EF4-FFF2-40B4-BE49-F238E27FC236}">
                <a16:creationId xmlns:a16="http://schemas.microsoft.com/office/drawing/2014/main" id="{E57E5351-59BE-4BC8-83D8-BABF2317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9" name="Espaço Reservado para Rodapé 5">
            <a:extLst>
              <a:ext uri="{FF2B5EF4-FFF2-40B4-BE49-F238E27FC236}">
                <a16:creationId xmlns:a16="http://schemas.microsoft.com/office/drawing/2014/main" id="{7F2C600D-D61A-47D7-88A2-66D269DC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10" name="Espaço Reservado para o Número do Slide 6">
            <a:extLst>
              <a:ext uri="{FF2B5EF4-FFF2-40B4-BE49-F238E27FC236}">
                <a16:creationId xmlns:a16="http://schemas.microsoft.com/office/drawing/2014/main" id="{E257B2EA-F7F2-4B84-A989-76BF9D0F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246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tro conteúdo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0"/>
            <a:ext cx="18288000" cy="29722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3411" y="6830749"/>
            <a:ext cx="3157779" cy="1018001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31211" y="6830749"/>
            <a:ext cx="3157779" cy="1018001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99011" y="6830749"/>
            <a:ext cx="3157779" cy="1018001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3966811" y="6830749"/>
            <a:ext cx="3157779" cy="1018001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sp>
        <p:nvSpPr>
          <p:cNvPr id="21" name="Espaço Reservado para a imagem on-line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1635301" y="4620384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2" name="Espaço Reservado para a imagem on-line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5902538" y="4620384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3" name="Espaço Reservado para a imagem on-line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10169776" y="4618566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4" name="Espaço Reservado para a imagem on-line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14438419" y="4618566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5" name="Espaço Reservado para Data 4">
            <a:extLst>
              <a:ext uri="{FF2B5EF4-FFF2-40B4-BE49-F238E27FC236}">
                <a16:creationId xmlns:a16="http://schemas.microsoft.com/office/drawing/2014/main" id="{8B2D064B-EC57-4EA9-96ED-918E61BF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26" name="Espaço Reservado para Rodapé 5">
            <a:extLst>
              <a:ext uri="{FF2B5EF4-FFF2-40B4-BE49-F238E27FC236}">
                <a16:creationId xmlns:a16="http://schemas.microsoft.com/office/drawing/2014/main" id="{B2A70FF9-0C32-4443-A788-56E40DD7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27" name="Espaço Reservado para o Número do Slide 6">
            <a:extLst>
              <a:ext uri="{FF2B5EF4-FFF2-40B4-BE49-F238E27FC236}">
                <a16:creationId xmlns:a16="http://schemas.microsoft.com/office/drawing/2014/main" id="{D51176E4-E898-4497-ACF7-72CFF75F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13177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quatro imagen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BCCBC51-CB80-441C-9628-70A3BFA8C31A}"/>
              </a:ext>
            </a:extLst>
          </p:cNvPr>
          <p:cNvSpPr/>
          <p:nvPr userDrawn="1"/>
        </p:nvSpPr>
        <p:spPr>
          <a:xfrm>
            <a:off x="0" y="5143500"/>
            <a:ext cx="7315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2"/>
            <a:ext cx="73152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547688"/>
            <a:ext cx="4800600" cy="3931709"/>
          </a:xfrm>
        </p:spPr>
        <p:txBody>
          <a:bodyPr rtlCol="0" anchor="b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10052" y="3197186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386777" y="3197186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11177" y="7311986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3378977" y="7311986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sp>
        <p:nvSpPr>
          <p:cNvPr id="21" name="Espaço Reservado para a imagem on-line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9581942" y="965204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2" name="Espaço Reservado para a imagem on-line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13858105" y="965204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3" name="Espaço Reservado para a imagem on-line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9581942" y="5078185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4" name="Espaço Reservado para a imagem on-line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13850585" y="5078185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8A1CBAE-F2E5-4866-A865-C55E6257349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257300" y="6168297"/>
            <a:ext cx="4800600" cy="2093961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DA996B3F-2EC7-495F-920F-B21C55D9428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10052" y="3866393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8F06E2A5-B7ED-4E1B-9B77-DFF175FA25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3386777" y="3866393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D12A97F1-04F3-48EA-99B9-030059505D9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111177" y="7981193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8884A8E9-B6DB-4ADD-A85B-593F618E457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3378977" y="7981193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sp>
        <p:nvSpPr>
          <p:cNvPr id="28" name="Espaço Reservado para Texto 4">
            <a:extLst>
              <a:ext uri="{FF2B5EF4-FFF2-40B4-BE49-F238E27FC236}">
                <a16:creationId xmlns:a16="http://schemas.microsoft.com/office/drawing/2014/main" id="{19E1EA5F-9EF0-45C3-94DD-6DF64F4DFA1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257302" y="8267464"/>
            <a:ext cx="4800600" cy="1267061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0" name="Espaço Reservado para Data 4">
            <a:extLst>
              <a:ext uri="{FF2B5EF4-FFF2-40B4-BE49-F238E27FC236}">
                <a16:creationId xmlns:a16="http://schemas.microsoft.com/office/drawing/2014/main" id="{5EBE65FE-7980-4861-93F3-178D1931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31" name="Espaço Reservado para Rodapé 5">
            <a:extLst>
              <a:ext uri="{FF2B5EF4-FFF2-40B4-BE49-F238E27FC236}">
                <a16:creationId xmlns:a16="http://schemas.microsoft.com/office/drawing/2014/main" id="{5941D839-A1FC-4620-8485-F69D66D5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32" name="Espaço Reservado para o Número do Slide 6">
            <a:extLst>
              <a:ext uri="{FF2B5EF4-FFF2-40B4-BE49-F238E27FC236}">
                <a16:creationId xmlns:a16="http://schemas.microsoft.com/office/drawing/2014/main" id="{B3B8613F-19BE-4CDB-BC4C-C321B4B8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6020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1042556"/>
            <a:ext cx="6859800" cy="1988345"/>
          </a:xfrm>
        </p:spPr>
        <p:txBody>
          <a:bodyPr rtlCol="0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32453" y="3059074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16CC17AD-6E52-42E9-989B-FB086C64DF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32453" y="3612391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D36B0D72-6C95-4E3A-A679-D94CB154306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65111" y="7155631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7E6E1537-8CF9-4C86-8E25-29BFFDAFDDD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65111" y="7708948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755E9ED2-721A-416D-AFA6-B57E6B8D8C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136111" y="7137383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0DE1C87C-07E3-42FC-9B43-81D789BF794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136111" y="7690700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8556C5D2-9D30-44C4-95EA-DA672356995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07111" y="7155631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5" name="Espaço Reservado para Texto 8">
            <a:extLst>
              <a:ext uri="{FF2B5EF4-FFF2-40B4-BE49-F238E27FC236}">
                <a16:creationId xmlns:a16="http://schemas.microsoft.com/office/drawing/2014/main" id="{BB8DD76A-44FE-4266-9CE3-FC74ACF61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7111" y="7708948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6" name="Espaço Reservado para Texto 8">
            <a:extLst>
              <a:ext uri="{FF2B5EF4-FFF2-40B4-BE49-F238E27FC236}">
                <a16:creationId xmlns:a16="http://schemas.microsoft.com/office/drawing/2014/main" id="{BB7FB830-D9B0-43D8-B279-D8A3831911C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4423111" y="7137383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7" name="Espaço Reservado para Texto 8">
            <a:extLst>
              <a:ext uri="{FF2B5EF4-FFF2-40B4-BE49-F238E27FC236}">
                <a16:creationId xmlns:a16="http://schemas.microsoft.com/office/drawing/2014/main" id="{DA699CE9-2DCD-4D59-B359-D7D3511A215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4423111" y="7690700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8" name="Espaço Reservado para Texto 8">
            <a:extLst>
              <a:ext uri="{FF2B5EF4-FFF2-40B4-BE49-F238E27FC236}">
                <a16:creationId xmlns:a16="http://schemas.microsoft.com/office/drawing/2014/main" id="{5B0C1AF9-7ECA-4F02-B71D-97228D05B03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994111" y="7155631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9" name="Espaço Reservado para Texto 8">
            <a:extLst>
              <a:ext uri="{FF2B5EF4-FFF2-40B4-BE49-F238E27FC236}">
                <a16:creationId xmlns:a16="http://schemas.microsoft.com/office/drawing/2014/main" id="{FE515F87-B08B-4273-9427-B4477D68E3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994111" y="7708948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02353FBD-19BF-45E4-A6F5-4217CDAAA52E}"/>
              </a:ext>
            </a:extLst>
          </p:cNvPr>
          <p:cNvCxnSpPr/>
          <p:nvPr userDrawn="1"/>
        </p:nvCxnSpPr>
        <p:spPr>
          <a:xfrm>
            <a:off x="2269672" y="5812976"/>
            <a:ext cx="1366701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Espaço Reservado para Data 4">
            <a:extLst>
              <a:ext uri="{FF2B5EF4-FFF2-40B4-BE49-F238E27FC236}">
                <a16:creationId xmlns:a16="http://schemas.microsoft.com/office/drawing/2014/main" id="{BA4BCF05-CDFF-42C0-A406-D762B747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42" name="Espaço Reservado para Rodapé 5">
            <a:extLst>
              <a:ext uri="{FF2B5EF4-FFF2-40B4-BE49-F238E27FC236}">
                <a16:creationId xmlns:a16="http://schemas.microsoft.com/office/drawing/2014/main" id="{FE043986-6365-4919-A13C-B1086DCF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43" name="Espaço Reservado para o Número do Slide 6">
            <a:extLst>
              <a:ext uri="{FF2B5EF4-FFF2-40B4-BE49-F238E27FC236}">
                <a16:creationId xmlns:a16="http://schemas.microsoft.com/office/drawing/2014/main" id="{4FD22B22-DA9C-4B3F-A67F-D0729127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AFAB3CE1-D027-49AE-8023-7D6E330C7E2D}"/>
              </a:ext>
            </a:extLst>
          </p:cNvPr>
          <p:cNvCxnSpPr>
            <a:cxnSpLocks/>
          </p:cNvCxnSpPr>
          <p:nvPr userDrawn="1"/>
        </p:nvCxnSpPr>
        <p:spPr>
          <a:xfrm flipV="1">
            <a:off x="9144000" y="4278086"/>
            <a:ext cx="0" cy="2465615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6B59BE6F-06DF-4031-A366-9BF6A53377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5917388" y="5808246"/>
            <a:ext cx="0" cy="935454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588442AB-AF81-4C81-B0CE-584EE410EB92}"/>
              </a:ext>
            </a:extLst>
          </p:cNvPr>
          <p:cNvCxnSpPr>
            <a:cxnSpLocks/>
          </p:cNvCxnSpPr>
          <p:nvPr userDrawn="1"/>
        </p:nvCxnSpPr>
        <p:spPr>
          <a:xfrm flipV="1">
            <a:off x="2269671" y="5808246"/>
            <a:ext cx="0" cy="935454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35F27884-729D-4CA6-A08A-92EBC733CCB5}"/>
              </a:ext>
            </a:extLst>
          </p:cNvPr>
          <p:cNvCxnSpPr>
            <a:cxnSpLocks/>
          </p:cNvCxnSpPr>
          <p:nvPr userDrawn="1"/>
        </p:nvCxnSpPr>
        <p:spPr>
          <a:xfrm flipV="1">
            <a:off x="5723907" y="5808246"/>
            <a:ext cx="0" cy="935454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A1F7E5A1-BEA5-447F-BED5-E18F7A1D9A37}"/>
              </a:ext>
            </a:extLst>
          </p:cNvPr>
          <p:cNvCxnSpPr>
            <a:cxnSpLocks/>
          </p:cNvCxnSpPr>
          <p:nvPr userDrawn="1"/>
        </p:nvCxnSpPr>
        <p:spPr>
          <a:xfrm flipV="1">
            <a:off x="12571517" y="5808246"/>
            <a:ext cx="0" cy="935454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170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 no painel do lado direit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0" y="3565208"/>
            <a:ext cx="7520940" cy="1988345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0" y="6225063"/>
            <a:ext cx="7520940" cy="29417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626364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5577840" y="0"/>
            <a:ext cx="6858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9ECA7294-D791-453A-AEDA-C7BC2C83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E3F008A3-FE03-4B55-99DE-C66C7215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10" name="Espaço Reservado para o Número do Slide 6">
            <a:extLst>
              <a:ext uri="{FF2B5EF4-FFF2-40B4-BE49-F238E27FC236}">
                <a16:creationId xmlns:a16="http://schemas.microsoft.com/office/drawing/2014/main" id="{561AA2A7-90C9-48FA-A998-4CB16275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977251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encerramen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3470357"/>
            <a:ext cx="6629400" cy="2489574"/>
          </a:xfrm>
        </p:spPr>
        <p:txBody>
          <a:bodyPr rtlCol="0" anchor="ctr">
            <a:normAutofit/>
          </a:bodyPr>
          <a:lstStyle>
            <a:lvl1pPr algn="ctr">
              <a:defRPr sz="8100"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58603" y="3522478"/>
            <a:ext cx="4114800" cy="2489573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2449286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0" y="9534526"/>
            <a:ext cx="3771900" cy="547688"/>
          </a:xfrm>
        </p:spPr>
        <p:txBody>
          <a:bodyPr rtlCol="0"/>
          <a:lstStyle>
            <a:lvl1pPr algn="r"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3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365208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e seçã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434EB92-62CF-4273-86A4-59223DABDBB8}"/>
              </a:ext>
            </a:extLst>
          </p:cNvPr>
          <p:cNvSpPr/>
          <p:nvPr userDrawn="1"/>
        </p:nvSpPr>
        <p:spPr>
          <a:xfrm>
            <a:off x="0" y="5143500"/>
            <a:ext cx="18288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9A25F60-1F94-4EB8-AECE-53F9C3EBF6AC}"/>
              </a:ext>
            </a:extLst>
          </p:cNvPr>
          <p:cNvSpPr/>
          <p:nvPr userDrawn="1"/>
        </p:nvSpPr>
        <p:spPr>
          <a:xfrm>
            <a:off x="0" y="9764486"/>
            <a:ext cx="18288000" cy="5225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7775" y="5143501"/>
            <a:ext cx="15773400" cy="4620986"/>
          </a:xfrm>
        </p:spPr>
        <p:txBody>
          <a:bodyPr rtlCol="0" anchor="ctr"/>
          <a:lstStyle>
            <a:lvl1pPr>
              <a:defRPr sz="9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330945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a equip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Imagem 15">
            <a:extLst>
              <a:ext uri="{FF2B5EF4-FFF2-40B4-BE49-F238E27FC236}">
                <a16:creationId xmlns:a16="http://schemas.microsoft.com/office/drawing/2014/main" id="{A74BA5A7-7918-4C65-BAAB-14B3A1E2B4E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282418" y="3902958"/>
            <a:ext cx="2214000" cy="2214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65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400050" lvl="0" indent="-400050" algn="ctr"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Imagem 15">
            <a:extLst>
              <a:ext uri="{FF2B5EF4-FFF2-40B4-BE49-F238E27FC236}">
                <a16:creationId xmlns:a16="http://schemas.microsoft.com/office/drawing/2014/main" id="{0C5DF728-AFC5-467F-86BF-45BBD7787257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119073" y="3902958"/>
            <a:ext cx="2214000" cy="2214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65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400050" lvl="0" indent="-400050" algn="ctr" rtl="0"/>
            <a:r>
              <a:rPr lang="pt-BR" noProof="0"/>
              <a:t>Clique no ícone para adicionar uma imagem</a:t>
            </a:r>
          </a:p>
        </p:txBody>
      </p:sp>
      <p:sp>
        <p:nvSpPr>
          <p:cNvPr id="8" name="Espaço Reservado para Imagem 15">
            <a:extLst>
              <a:ext uri="{FF2B5EF4-FFF2-40B4-BE49-F238E27FC236}">
                <a16:creationId xmlns:a16="http://schemas.microsoft.com/office/drawing/2014/main" id="{BBFE7B80-0990-424B-A099-BFECB5508302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955728" y="3902958"/>
            <a:ext cx="2214000" cy="2214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65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400050" lvl="0" indent="-400050" algn="ctr" rtl="0"/>
            <a:r>
              <a:rPr lang="pt-BR" noProof="0"/>
              <a:t>Clique no ícone para adicionar uma imagem</a:t>
            </a:r>
          </a:p>
        </p:txBody>
      </p:sp>
      <p:sp>
        <p:nvSpPr>
          <p:cNvPr id="9" name="Espaço Reservado para Imagem 15">
            <a:extLst>
              <a:ext uri="{FF2B5EF4-FFF2-40B4-BE49-F238E27FC236}">
                <a16:creationId xmlns:a16="http://schemas.microsoft.com/office/drawing/2014/main" id="{5B4A0F3D-F23F-4072-9FF5-6CFE888CE1E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3792383" y="3902958"/>
            <a:ext cx="2214000" cy="2214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65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400050" lvl="0" indent="-400050" algn="ctr"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14F97182-060B-42D4-9BD6-AADEBB4691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22425" y="6936197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2" name="Espaço Reservado para Texto 8">
            <a:extLst>
              <a:ext uri="{FF2B5EF4-FFF2-40B4-BE49-F238E27FC236}">
                <a16:creationId xmlns:a16="http://schemas.microsoft.com/office/drawing/2014/main" id="{0C32DCEC-D4CF-4F91-ABA7-22726A1E99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22425" y="7489514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04BECAB1-5EBD-4BC7-8F7A-8B4CA80746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646935" y="6936197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8D671F83-5A25-4513-86E5-FFBF3BF3106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646935" y="7489514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F6EE3639-A148-489C-A695-7EA2313AEF3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71444" y="6936197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B55BB21-9247-450C-9A9D-D2AD9161E10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471444" y="7489514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2" name="Espaço Reservado para Texto 8">
            <a:extLst>
              <a:ext uri="{FF2B5EF4-FFF2-40B4-BE49-F238E27FC236}">
                <a16:creationId xmlns:a16="http://schemas.microsoft.com/office/drawing/2014/main" id="{934A7F7B-4591-45E6-AF17-EC81162B73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3295954" y="6936197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3" name="Espaço Reservado para Texto 8">
            <a:extLst>
              <a:ext uri="{FF2B5EF4-FFF2-40B4-BE49-F238E27FC236}">
                <a16:creationId xmlns:a16="http://schemas.microsoft.com/office/drawing/2014/main" id="{730702B6-2129-4FAB-8868-58B59C11FF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3295954" y="7489514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4" name="Espaço Reservado para Data 4">
            <a:extLst>
              <a:ext uri="{FF2B5EF4-FFF2-40B4-BE49-F238E27FC236}">
                <a16:creationId xmlns:a16="http://schemas.microsoft.com/office/drawing/2014/main" id="{AD0AC7DB-F500-41DA-8326-3ED61B33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25" name="Espaço Reservado para Rodapé 5">
            <a:extLst>
              <a:ext uri="{FF2B5EF4-FFF2-40B4-BE49-F238E27FC236}">
                <a16:creationId xmlns:a16="http://schemas.microsoft.com/office/drawing/2014/main" id="{798612DF-528A-42D7-8634-25EFF615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26" name="Espaço Reservado para o Número do Slide 6">
            <a:extLst>
              <a:ext uri="{FF2B5EF4-FFF2-40B4-BE49-F238E27FC236}">
                <a16:creationId xmlns:a16="http://schemas.microsoft.com/office/drawing/2014/main" id="{1E3817B4-A707-4ACC-9CAC-E32B5E0A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87188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FF0DD38-F719-E4B4-DD0F-87AD9746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07949A-70C9-2831-4FB4-E8EE6D9B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B0576D-568C-1BBE-A239-647B64BF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0516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549523F-BB52-1089-A46D-4BFD74257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5BBAD3-B17E-B506-AB0C-9AB7FBA18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70F751-54BD-9D95-ABAB-5BB273EB4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AA08E5-F8FF-40BC-B73D-AACD68E51733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8186C3-40CF-F916-F7C6-4E43E3EC5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CD371C-F3D6-18D4-68FE-674FA5DEB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141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3002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hdr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4.svg"/><Relationship Id="rId12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731721"/>
            <a:ext cx="18288000" cy="10176588"/>
          </a:xfrm>
          <a:custGeom>
            <a:avLst/>
            <a:gdLst/>
            <a:ahLst/>
            <a:cxnLst/>
            <a:rect l="l" t="t" r="r" b="b"/>
            <a:pathLst>
              <a:path w="18288000" h="10176588">
                <a:moveTo>
                  <a:pt x="0" y="0"/>
                </a:moveTo>
                <a:lnTo>
                  <a:pt x="18288000" y="0"/>
                </a:lnTo>
                <a:lnTo>
                  <a:pt x="18288000" y="10176588"/>
                </a:lnTo>
                <a:lnTo>
                  <a:pt x="0" y="10176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2" r="-2372" b="-588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28700" y="2471339"/>
            <a:ext cx="2962214" cy="525793"/>
          </a:xfrm>
          <a:custGeom>
            <a:avLst/>
            <a:gdLst/>
            <a:ahLst/>
            <a:cxnLst/>
            <a:rect l="l" t="t" r="r" b="b"/>
            <a:pathLst>
              <a:path w="2962214" h="525793">
                <a:moveTo>
                  <a:pt x="0" y="0"/>
                </a:moveTo>
                <a:lnTo>
                  <a:pt x="2962214" y="0"/>
                </a:lnTo>
                <a:lnTo>
                  <a:pt x="2962214" y="525793"/>
                </a:lnTo>
                <a:lnTo>
                  <a:pt x="0" y="525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28700" y="3149532"/>
            <a:ext cx="10185799" cy="337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88"/>
              </a:lnSpc>
            </a:pPr>
            <a:r>
              <a:rPr lang="en-US" sz="8615" dirty="0">
                <a:solidFill>
                  <a:srgbClr val="C907C9"/>
                </a:solidFill>
                <a:latin typeface="Audiowide"/>
                <a:ea typeface="Audiowide"/>
                <a:cs typeface="Audiowide"/>
                <a:sym typeface="Audiowide"/>
              </a:rPr>
              <a:t>EMBARCADERO</a:t>
            </a:r>
          </a:p>
          <a:p>
            <a:pPr algn="l">
              <a:lnSpc>
                <a:spcPts val="8788"/>
              </a:lnSpc>
            </a:pPr>
            <a:r>
              <a:rPr lang="en-US" sz="8615" dirty="0">
                <a:solidFill>
                  <a:srgbClr val="C907C9"/>
                </a:solidFill>
                <a:latin typeface="Audiowide"/>
                <a:ea typeface="Audiowide"/>
                <a:cs typeface="Audiowide"/>
                <a:sym typeface="Audiowide"/>
              </a:rPr>
              <a:t>CONFERENCE 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968695"/>
            <a:ext cx="10185799" cy="53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32"/>
              </a:lnSpc>
            </a:pPr>
            <a:r>
              <a:rPr lang="en-US" sz="3502" dirty="0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A JORNADA DO HERÓI</a:t>
            </a:r>
            <a:r>
              <a:rPr lang="en-US" sz="3502" dirty="0">
                <a:solidFill>
                  <a:srgbClr val="C907C9"/>
                </a:solidFill>
                <a:latin typeface="Gabarito"/>
                <a:ea typeface="Gabarito"/>
                <a:cs typeface="Gabarito"/>
                <a:sym typeface="Gabarito"/>
              </a:rPr>
              <a:t> | </a:t>
            </a:r>
            <a:r>
              <a:rPr lang="en-US" sz="3502" dirty="0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30 ANOS DE INOVAÇÃO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ebhook vs. API">
            <a:extLst>
              <a:ext uri="{FF2B5EF4-FFF2-40B4-BE49-F238E27FC236}">
                <a16:creationId xmlns:a16="http://schemas.microsoft.com/office/drawing/2014/main" id="{6AB9C848-78E9-C564-B3AA-714F729F2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5E365-D9D5-D860-4ADE-2D65747CB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994367C-453D-08FC-2DF5-BA01B043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827039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94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091" r="-4091"/>
            </a:stretch>
          </a:blipFill>
        </p:spPr>
        <p:txBody>
          <a:bodyPr/>
          <a:lstStyle/>
          <a:p>
            <a:r>
              <a:rPr lang="pt-BR" b="0">
                <a:effectLst/>
              </a:rPr>
              <a:t> </a:t>
            </a:r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028700" y="1280959"/>
            <a:ext cx="2099880" cy="372729"/>
          </a:xfrm>
          <a:custGeom>
            <a:avLst/>
            <a:gdLst/>
            <a:ahLst/>
            <a:cxnLst/>
            <a:rect l="l" t="t" r="r" b="b"/>
            <a:pathLst>
              <a:path w="2099880" h="372729">
                <a:moveTo>
                  <a:pt x="0" y="0"/>
                </a:moveTo>
                <a:lnTo>
                  <a:pt x="2099880" y="0"/>
                </a:lnTo>
                <a:lnTo>
                  <a:pt x="2099880" y="372729"/>
                </a:lnTo>
                <a:lnTo>
                  <a:pt x="0" y="372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1091029" y="5864505"/>
            <a:ext cx="378159" cy="378159"/>
          </a:xfrm>
          <a:custGeom>
            <a:avLst/>
            <a:gdLst/>
            <a:ahLst/>
            <a:cxnLst/>
            <a:rect l="l" t="t" r="r" b="b"/>
            <a:pathLst>
              <a:path w="378159" h="378159">
                <a:moveTo>
                  <a:pt x="0" y="0"/>
                </a:moveTo>
                <a:lnTo>
                  <a:pt x="378159" y="0"/>
                </a:lnTo>
                <a:lnTo>
                  <a:pt x="378159" y="378159"/>
                </a:lnTo>
                <a:lnTo>
                  <a:pt x="0" y="37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1091029" y="6573720"/>
            <a:ext cx="378159" cy="378159"/>
          </a:xfrm>
          <a:custGeom>
            <a:avLst/>
            <a:gdLst/>
            <a:ahLst/>
            <a:cxnLst/>
            <a:rect l="l" t="t" r="r" b="b"/>
            <a:pathLst>
              <a:path w="378159" h="378159">
                <a:moveTo>
                  <a:pt x="0" y="0"/>
                </a:moveTo>
                <a:lnTo>
                  <a:pt x="378159" y="0"/>
                </a:lnTo>
                <a:lnTo>
                  <a:pt x="378159" y="378159"/>
                </a:lnTo>
                <a:lnTo>
                  <a:pt x="0" y="37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1084263" y="7282935"/>
            <a:ext cx="391690" cy="378159"/>
          </a:xfrm>
          <a:custGeom>
            <a:avLst/>
            <a:gdLst/>
            <a:ahLst/>
            <a:cxnLst/>
            <a:rect l="l" t="t" r="r" b="b"/>
            <a:pathLst>
              <a:path w="391690" h="378159">
                <a:moveTo>
                  <a:pt x="0" y="0"/>
                </a:moveTo>
                <a:lnTo>
                  <a:pt x="391691" y="0"/>
                </a:lnTo>
                <a:lnTo>
                  <a:pt x="391691" y="378159"/>
                </a:lnTo>
                <a:lnTo>
                  <a:pt x="0" y="378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1094811" y="7992150"/>
            <a:ext cx="370596" cy="378159"/>
          </a:xfrm>
          <a:custGeom>
            <a:avLst/>
            <a:gdLst/>
            <a:ahLst/>
            <a:cxnLst/>
            <a:rect l="l" t="t" r="r" b="b"/>
            <a:pathLst>
              <a:path w="370596" h="378159">
                <a:moveTo>
                  <a:pt x="0" y="0"/>
                </a:moveTo>
                <a:lnTo>
                  <a:pt x="370595" y="0"/>
                </a:lnTo>
                <a:lnTo>
                  <a:pt x="370595" y="378159"/>
                </a:lnTo>
                <a:lnTo>
                  <a:pt x="0" y="3781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11091029" y="5029006"/>
            <a:ext cx="6168271" cy="517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389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Vinicius Sanchez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1758463"/>
            <a:ext cx="8862029" cy="1607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9"/>
              </a:lnSpc>
            </a:pPr>
            <a:r>
              <a:rPr lang="en-US" sz="6107">
                <a:solidFill>
                  <a:srgbClr val="C907C9"/>
                </a:solidFill>
                <a:latin typeface="Audiowide"/>
                <a:ea typeface="Audiowide"/>
                <a:cs typeface="Audiowide"/>
                <a:sym typeface="Audiowide"/>
              </a:rPr>
              <a:t>EMBARCADERO</a:t>
            </a:r>
          </a:p>
          <a:p>
            <a:pPr algn="l">
              <a:lnSpc>
                <a:spcPts val="6229"/>
              </a:lnSpc>
            </a:pPr>
            <a:r>
              <a:rPr lang="en-US" sz="6107">
                <a:solidFill>
                  <a:srgbClr val="C907C9"/>
                </a:solidFill>
                <a:latin typeface="Audiowide"/>
                <a:ea typeface="Audiowide"/>
                <a:cs typeface="Audiowide"/>
                <a:sym typeface="Audiowide"/>
              </a:rPr>
              <a:t>CONFERENCE 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3525421"/>
            <a:ext cx="8862029" cy="46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5"/>
              </a:lnSpc>
            </a:pPr>
            <a:r>
              <a:rPr lang="en-US" sz="3047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A JORNADA DO HERÓI</a:t>
            </a:r>
            <a:r>
              <a:rPr lang="en-US" sz="3047">
                <a:solidFill>
                  <a:srgbClr val="C907C9"/>
                </a:solidFill>
                <a:latin typeface="Gabarito"/>
                <a:ea typeface="Gabarito"/>
                <a:cs typeface="Gabarito"/>
                <a:sym typeface="Gabarito"/>
              </a:rPr>
              <a:t> | </a:t>
            </a:r>
            <a:r>
              <a:rPr lang="en-US" sz="3047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30 ANOS DE INOVAÇÃO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914648" y="5648608"/>
            <a:ext cx="4571344" cy="199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7"/>
              </a:lnSpc>
            </a:pP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me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ver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</a:t>
            </a:r>
            <a:endParaRPr lang="en-US" sz="2883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5347"/>
              </a:lnSpc>
            </a:pPr>
            <a:r>
              <a:rPr lang="en-US" sz="4383" b="1" dirty="0">
                <a:solidFill>
                  <a:srgbClr val="C907C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#ECON26?</a:t>
            </a:r>
          </a:p>
          <a:p>
            <a:pPr algn="l">
              <a:lnSpc>
                <a:spcPts val="3517"/>
              </a:lnSpc>
            </a:pP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Acesse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QRCode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avalie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minha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palestra!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28049" y="5889477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4"/>
              </a:lnSpc>
            </a:pPr>
            <a:r>
              <a:rPr lang="en-US" sz="2690" i="1" dirty="0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@viiniciussanchez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28049" y="6598692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4"/>
              </a:lnSpc>
            </a:pPr>
            <a:r>
              <a:rPr lang="en-US" sz="2690" i="1" dirty="0" err="1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vinicius-sanchez</a:t>
            </a:r>
            <a:endParaRPr lang="en-US" sz="2690" i="1" dirty="0">
              <a:solidFill>
                <a:srgbClr val="FFFFFF"/>
              </a:solidFill>
              <a:latin typeface="Open Sans Italics"/>
              <a:ea typeface="Open Sans Italics"/>
              <a:cs typeface="Open Sans Italics"/>
              <a:sym typeface="Open Sans Itali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828049" y="7307907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690" i="1" dirty="0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viniciuss.sanchez@gmail.com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28049" y="8017122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690" i="1" dirty="0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(17) 9 9666-4049</a:t>
            </a:r>
          </a:p>
        </p:txBody>
      </p:sp>
      <p:pic>
        <p:nvPicPr>
          <p:cNvPr id="27" name="Imagem 26" descr="Homem com óculos de grau em fundo branco&#10;&#10;Descrição gerada automaticamente">
            <a:extLst>
              <a:ext uri="{FF2B5EF4-FFF2-40B4-BE49-F238E27FC236}">
                <a16:creationId xmlns:a16="http://schemas.microsoft.com/office/drawing/2014/main" id="{73587618-9BDD-30E2-D372-119E85397E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429" y="880323"/>
            <a:ext cx="3784936" cy="3784936"/>
          </a:xfrm>
          <a:prstGeom prst="rect">
            <a:avLst/>
          </a:prstGeom>
        </p:spPr>
      </p:pic>
      <p:grpSp>
        <p:nvGrpSpPr>
          <p:cNvPr id="18" name="Group 12">
            <a:extLst>
              <a:ext uri="{FF2B5EF4-FFF2-40B4-BE49-F238E27FC236}">
                <a16:creationId xmlns:a16="http://schemas.microsoft.com/office/drawing/2014/main" id="{DF1864BE-9C60-4BB1-635A-939400FCA202}"/>
              </a:ext>
            </a:extLst>
          </p:cNvPr>
          <p:cNvGrpSpPr/>
          <p:nvPr/>
        </p:nvGrpSpPr>
        <p:grpSpPr>
          <a:xfrm>
            <a:off x="1028700" y="4962331"/>
            <a:ext cx="3491711" cy="3375005"/>
            <a:chOff x="0" y="0"/>
            <a:chExt cx="1168874" cy="1129805"/>
          </a:xfrm>
        </p:grpSpPr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6BE6A820-24D8-F0E0-41C1-D35361F08E3A}"/>
                </a:ext>
              </a:extLst>
            </p:cNvPr>
            <p:cNvSpPr/>
            <p:nvPr/>
          </p:nvSpPr>
          <p:spPr>
            <a:xfrm>
              <a:off x="0" y="0"/>
              <a:ext cx="1168874" cy="1129805"/>
            </a:xfrm>
            <a:custGeom>
              <a:avLst/>
              <a:gdLst/>
              <a:ahLst/>
              <a:cxnLst/>
              <a:rect l="l" t="t" r="r" b="b"/>
              <a:pathLst>
                <a:path w="1168874" h="1129805">
                  <a:moveTo>
                    <a:pt x="44345" y="0"/>
                  </a:moveTo>
                  <a:lnTo>
                    <a:pt x="1124529" y="0"/>
                  </a:lnTo>
                  <a:cubicBezTo>
                    <a:pt x="1149020" y="0"/>
                    <a:pt x="1168874" y="19854"/>
                    <a:pt x="1168874" y="44345"/>
                  </a:cubicBezTo>
                  <a:lnTo>
                    <a:pt x="1168874" y="1085461"/>
                  </a:lnTo>
                  <a:cubicBezTo>
                    <a:pt x="1168874" y="1109952"/>
                    <a:pt x="1149020" y="1129805"/>
                    <a:pt x="1124529" y="1129805"/>
                  </a:cubicBezTo>
                  <a:lnTo>
                    <a:pt x="44345" y="1129805"/>
                  </a:lnTo>
                  <a:cubicBezTo>
                    <a:pt x="19854" y="1129805"/>
                    <a:pt x="0" y="1109952"/>
                    <a:pt x="0" y="1085461"/>
                  </a:cubicBezTo>
                  <a:lnTo>
                    <a:pt x="0" y="44345"/>
                  </a:lnTo>
                  <a:cubicBezTo>
                    <a:pt x="0" y="19854"/>
                    <a:pt x="19854" y="0"/>
                    <a:pt x="44345" y="0"/>
                  </a:cubicBezTo>
                  <a:close/>
                </a:path>
              </a:pathLst>
            </a:custGeom>
            <a:blipFill>
              <a:blip r:embed="rId13"/>
              <a:stretch>
                <a:fillRect t="-1728" b="-172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028700" y="3270349"/>
            <a:ext cx="70183" cy="806351"/>
            <a:chOff x="0" y="0"/>
            <a:chExt cx="18484" cy="2123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484" cy="212372"/>
            </a:xfrm>
            <a:custGeom>
              <a:avLst/>
              <a:gdLst/>
              <a:ahLst/>
              <a:cxnLst/>
              <a:rect l="l" t="t" r="r" b="b"/>
              <a:pathLst>
                <a:path w="18484" h="212372">
                  <a:moveTo>
                    <a:pt x="0" y="0"/>
                  </a:moveTo>
                  <a:lnTo>
                    <a:pt x="18484" y="0"/>
                  </a:lnTo>
                  <a:lnTo>
                    <a:pt x="18484" y="212372"/>
                  </a:lnTo>
                  <a:lnTo>
                    <a:pt x="0" y="212372"/>
                  </a:ln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8484" cy="250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52500" y="1310932"/>
            <a:ext cx="15659100" cy="1678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sz="6390" dirty="0">
                <a:solidFill>
                  <a:srgbClr val="FFFFFF"/>
                </a:solidFill>
                <a:latin typeface="Audiowide"/>
                <a:ea typeface="Audiowide"/>
                <a:cs typeface="Audiowide"/>
                <a:sym typeface="Audiowide"/>
              </a:rPr>
              <a:t>WEBHOOKS PARA</a:t>
            </a:r>
          </a:p>
          <a:p>
            <a:pPr algn="l">
              <a:lnSpc>
                <a:spcPts val="6518"/>
              </a:lnSpc>
            </a:pPr>
            <a:r>
              <a:rPr lang="en-US" sz="6390" dirty="0">
                <a:solidFill>
                  <a:srgbClr val="FFFFFF"/>
                </a:solidFill>
                <a:latin typeface="Audiowide"/>
                <a:ea typeface="Audiowide"/>
                <a:cs typeface="Audiowide"/>
                <a:sym typeface="Audiowide"/>
              </a:rPr>
              <a:t>INTEGRAÇÃO ENTRE SISTEMAS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6943" y="3402259"/>
            <a:ext cx="14525773" cy="542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1"/>
              </a:lnSpc>
            </a:pPr>
            <a:r>
              <a:rPr lang="en-US" sz="3594" dirty="0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VINICIUS SANCHEZ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70A266D0-F5F5-5500-6D87-ED562D204FB3}"/>
              </a:ext>
            </a:extLst>
          </p:cNvPr>
          <p:cNvSpPr txBox="1"/>
          <p:nvPr/>
        </p:nvSpPr>
        <p:spPr>
          <a:xfrm>
            <a:off x="4914648" y="5648608"/>
            <a:ext cx="4571344" cy="199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7"/>
              </a:lnSpc>
            </a:pP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me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ver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</a:t>
            </a:r>
            <a:endParaRPr lang="en-US" sz="2883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5347"/>
              </a:lnSpc>
            </a:pPr>
            <a:r>
              <a:rPr lang="en-US" sz="4383" b="1" dirty="0">
                <a:solidFill>
                  <a:srgbClr val="C907C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#ECON26?</a:t>
            </a:r>
          </a:p>
          <a:p>
            <a:pPr algn="l">
              <a:lnSpc>
                <a:spcPts val="3517"/>
              </a:lnSpc>
            </a:pP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Acesse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QRCode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avalie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minha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palestra!</a:t>
            </a:r>
          </a:p>
        </p:txBody>
      </p:sp>
      <p:pic>
        <p:nvPicPr>
          <p:cNvPr id="16" name="Imagem 15" descr="Homem com óculos de grau em fundo branco&#10;&#10;Descrição gerada automaticamente">
            <a:extLst>
              <a:ext uri="{FF2B5EF4-FFF2-40B4-BE49-F238E27FC236}">
                <a16:creationId xmlns:a16="http://schemas.microsoft.com/office/drawing/2014/main" id="{850779B7-CB39-F050-82B0-629D27547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794" y="4752603"/>
            <a:ext cx="3784936" cy="3784936"/>
          </a:xfrm>
          <a:prstGeom prst="rect">
            <a:avLst/>
          </a:prstGeom>
        </p:spPr>
      </p:pic>
      <p:grpSp>
        <p:nvGrpSpPr>
          <p:cNvPr id="17" name="Group 12">
            <a:extLst>
              <a:ext uri="{FF2B5EF4-FFF2-40B4-BE49-F238E27FC236}">
                <a16:creationId xmlns:a16="http://schemas.microsoft.com/office/drawing/2014/main" id="{B7877B3C-76FF-FDDC-2159-4D97F7AC974A}"/>
              </a:ext>
            </a:extLst>
          </p:cNvPr>
          <p:cNvGrpSpPr/>
          <p:nvPr/>
        </p:nvGrpSpPr>
        <p:grpSpPr>
          <a:xfrm>
            <a:off x="1028700" y="4962331"/>
            <a:ext cx="3491711" cy="3375005"/>
            <a:chOff x="0" y="0"/>
            <a:chExt cx="1168874" cy="1129805"/>
          </a:xfrm>
        </p:grpSpPr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91202E9-D103-8B3B-6D37-AA547179EDAB}"/>
                </a:ext>
              </a:extLst>
            </p:cNvPr>
            <p:cNvSpPr/>
            <p:nvPr/>
          </p:nvSpPr>
          <p:spPr>
            <a:xfrm>
              <a:off x="0" y="0"/>
              <a:ext cx="1168874" cy="1129805"/>
            </a:xfrm>
            <a:custGeom>
              <a:avLst/>
              <a:gdLst/>
              <a:ahLst/>
              <a:cxnLst/>
              <a:rect l="l" t="t" r="r" b="b"/>
              <a:pathLst>
                <a:path w="1168874" h="1129805">
                  <a:moveTo>
                    <a:pt x="44345" y="0"/>
                  </a:moveTo>
                  <a:lnTo>
                    <a:pt x="1124529" y="0"/>
                  </a:lnTo>
                  <a:cubicBezTo>
                    <a:pt x="1149020" y="0"/>
                    <a:pt x="1168874" y="19854"/>
                    <a:pt x="1168874" y="44345"/>
                  </a:cubicBezTo>
                  <a:lnTo>
                    <a:pt x="1168874" y="1085461"/>
                  </a:lnTo>
                  <a:cubicBezTo>
                    <a:pt x="1168874" y="1109952"/>
                    <a:pt x="1149020" y="1129805"/>
                    <a:pt x="1124529" y="1129805"/>
                  </a:cubicBezTo>
                  <a:lnTo>
                    <a:pt x="44345" y="1129805"/>
                  </a:lnTo>
                  <a:cubicBezTo>
                    <a:pt x="19854" y="1129805"/>
                    <a:pt x="0" y="1109952"/>
                    <a:pt x="0" y="1085461"/>
                  </a:cubicBezTo>
                  <a:lnTo>
                    <a:pt x="0" y="44345"/>
                  </a:lnTo>
                  <a:cubicBezTo>
                    <a:pt x="0" y="19854"/>
                    <a:pt x="19854" y="0"/>
                    <a:pt x="44345" y="0"/>
                  </a:cubicBezTo>
                  <a:close/>
                </a:path>
              </a:pathLst>
            </a:custGeom>
            <a:blipFill>
              <a:blip r:embed="rId4"/>
              <a:stretch>
                <a:fillRect t="-1728" b="-172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571500"/>
            <a:ext cx="13993587" cy="1988345"/>
          </a:xfrm>
        </p:spPr>
        <p:txBody>
          <a:bodyPr rtlCol="0"/>
          <a:lstStyle/>
          <a:p>
            <a:pPr rtl="0"/>
            <a:r>
              <a:rPr lang="pt-BR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Vinicius Sanchez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1" y="3231356"/>
            <a:ext cx="6502034" cy="711317"/>
          </a:xfrm>
        </p:spPr>
        <p:txBody>
          <a:bodyPr vert="horz" lIns="137160" tIns="68580" rIns="137160" bIns="68580" rtlCol="0" anchor="t">
            <a:normAutofit/>
          </a:bodyPr>
          <a:lstStyle/>
          <a:p>
            <a:pPr rtl="0"/>
            <a:r>
              <a:rPr lang="pt-BR" sz="32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Cursos técnicos</a:t>
            </a:r>
          </a:p>
          <a:p>
            <a:pPr rtl="0"/>
            <a:endParaRPr lang="pt-BR" sz="3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rtl="0"/>
            <a:endParaRPr lang="pt-BR" sz="3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rtl="0"/>
            <a:endParaRPr lang="pt-BR" sz="3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12CCD16A-B1A1-4FC6-94F4-823076E7E72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666997" y="3942672"/>
            <a:ext cx="7003002" cy="1828802"/>
          </a:xfrm>
        </p:spPr>
        <p:txBody>
          <a:bodyPr rtlCol="0">
            <a:noAutofit/>
          </a:bodyPr>
          <a:lstStyle/>
          <a:p>
            <a:pPr rtl="0"/>
            <a: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Técnico em Informática</a:t>
            </a:r>
          </a:p>
          <a:p>
            <a:pPr rtl="0"/>
            <a: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Técnico em Informática para Internet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1E4DE8-F909-4081-9F20-47494092292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158554" y="3231356"/>
            <a:ext cx="6502034" cy="711317"/>
          </a:xfrm>
        </p:spPr>
        <p:txBody>
          <a:bodyPr rtlCol="0">
            <a:normAutofit/>
          </a:bodyPr>
          <a:lstStyle/>
          <a:p>
            <a:pPr rtl="0"/>
            <a:r>
              <a:rPr lang="pt-BR" sz="32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Graduações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05ADB6C6-1D18-4340-A5EF-7A4038798E1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0158551" y="3942672"/>
            <a:ext cx="7491551" cy="1828802"/>
          </a:xfrm>
        </p:spPr>
        <p:txBody>
          <a:bodyPr rtlCol="0">
            <a:noAutofit/>
          </a:bodyPr>
          <a:lstStyle/>
          <a:p>
            <a: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Pós graduação em Arquitetura de Software</a:t>
            </a:r>
          </a:p>
          <a:p>
            <a: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Sistemas de Informação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411EEF9-4CD0-4C5D-AA3F-A7E03936664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667001" y="6007211"/>
            <a:ext cx="6502034" cy="711317"/>
          </a:xfrm>
        </p:spPr>
        <p:txBody>
          <a:bodyPr rtlCol="0">
            <a:normAutofit/>
          </a:bodyPr>
          <a:lstStyle/>
          <a:p>
            <a:pPr rtl="0"/>
            <a:r>
              <a:rPr lang="pt-BR" sz="32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Experiências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EC9DABE2-9B69-4D86-AFBB-CBEB8E957E7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666998" y="6718527"/>
            <a:ext cx="6502034" cy="2064539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Mais de 12 anos como programador</a:t>
            </a:r>
          </a:p>
          <a:p>
            <a:pPr rtl="0"/>
            <a: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Criador de conteúdos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3BB88158-1D5C-48C8-988C-1D5BAC85A44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0158553" y="6007211"/>
            <a:ext cx="6921133" cy="711317"/>
          </a:xfrm>
        </p:spPr>
        <p:txBody>
          <a:bodyPr rtlCol="0">
            <a:noAutofit/>
          </a:bodyPr>
          <a:lstStyle/>
          <a:p>
            <a:pPr rtl="0"/>
            <a:r>
              <a:rPr lang="pt-BR" sz="32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Certificações e reconhecimentos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DB0F2318-81E9-4E92-9132-828B27E3165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0158550" y="6718526"/>
            <a:ext cx="7138849" cy="2692173"/>
          </a:xfrm>
        </p:spPr>
        <p:txBody>
          <a:bodyPr rtlCol="0">
            <a:normAutofit/>
          </a:bodyPr>
          <a:lstStyle/>
          <a:p>
            <a:pPr rtl="0"/>
            <a:r>
              <a:rPr lang="pt-BR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Embarcadero</a:t>
            </a:r>
            <a:r>
              <a:rPr lang="pt-BR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MVP</a:t>
            </a:r>
          </a:p>
          <a:p>
            <a:pPr rtl="0"/>
            <a:r>
              <a:rPr lang="pt-BR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Certified</a:t>
            </a:r>
            <a:r>
              <a:rPr lang="pt-BR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Delphi </a:t>
            </a:r>
            <a:r>
              <a:rPr lang="pt-BR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Developer</a:t>
            </a:r>
            <a:endParaRPr lang="pt-BR" sz="2400" b="0" i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/>
            <a:r>
              <a:rPr lang="pt-BR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SFC | SFPC | KIKF</a:t>
            </a:r>
            <a:endParaRPr lang="pt-BR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Fiorilli Software – Assistência e consultoria municipal">
            <a:extLst>
              <a:ext uri="{FF2B5EF4-FFF2-40B4-BE49-F238E27FC236}">
                <a16:creationId xmlns:a16="http://schemas.microsoft.com/office/drawing/2014/main" id="{2AAB08D2-CD5F-E18C-CC94-3A32AC131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 r="4" b="18765"/>
          <a:stretch/>
        </p:blipFill>
        <p:spPr bwMode="auto">
          <a:xfrm>
            <a:off x="30" y="16"/>
            <a:ext cx="18287970" cy="66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AFEEC48-AE08-26D8-72DD-5A717F4EEF3B}"/>
              </a:ext>
            </a:extLst>
          </p:cNvPr>
          <p:cNvSpPr/>
          <p:nvPr/>
        </p:nvSpPr>
        <p:spPr>
          <a:xfrm>
            <a:off x="0" y="6089905"/>
            <a:ext cx="13907994" cy="101910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pt-BR" sz="27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0260E98-6BA3-BDB1-8FBD-CCC023E83F70}"/>
              </a:ext>
            </a:extLst>
          </p:cNvPr>
          <p:cNvSpPr txBox="1">
            <a:spLocks/>
          </p:cNvSpPr>
          <p:nvPr/>
        </p:nvSpPr>
        <p:spPr>
          <a:xfrm>
            <a:off x="850393" y="7353300"/>
            <a:ext cx="16587216" cy="2701653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371600">
              <a:lnSpc>
                <a:spcPct val="150000"/>
              </a:lnSpc>
              <a:spcBef>
                <a:spcPts val="1500"/>
              </a:spcBef>
            </a:pPr>
            <a:r>
              <a:rPr lang="pt-BR" sz="28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Atuando há mais de 48 anos, a </a:t>
            </a:r>
            <a:r>
              <a:rPr lang="pt-BR" sz="28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Fiorilli</a:t>
            </a:r>
            <a:r>
              <a:rPr lang="pt-BR" sz="28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é uma das maiores empresas do Brasil no desenvolvimento de softwares de gestão pública, presente em mais de 1000 municípios facilitando a rotina de mais de 2500 </a:t>
            </a:r>
            <a:r>
              <a:rPr lang="pt-BR" sz="28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orgãos</a:t>
            </a:r>
            <a:r>
              <a:rPr lang="pt-BR" sz="28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públicos e líder de mercado, é a empresa que mais cresce em seu segmento.</a:t>
            </a:r>
          </a:p>
          <a:p>
            <a:pPr defTabSz="1371600">
              <a:spcBef>
                <a:spcPts val="1500"/>
              </a:spcBef>
            </a:pPr>
            <a:endParaRPr lang="pt-BR" sz="3000" dirty="0">
              <a:solidFill>
                <a:prstClr val="black"/>
              </a:solidFill>
            </a:endParaRP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EFF0938E-E4BA-A935-704B-88482478C431}"/>
              </a:ext>
            </a:extLst>
          </p:cNvPr>
          <p:cNvSpPr/>
          <p:nvPr/>
        </p:nvSpPr>
        <p:spPr>
          <a:xfrm>
            <a:off x="0" y="6698976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23B65D0-41B9-65CA-AC57-95E3AB5CDB13}"/>
              </a:ext>
            </a:extLst>
          </p:cNvPr>
          <p:cNvSpPr txBox="1">
            <a:spLocks/>
          </p:cNvSpPr>
          <p:nvPr/>
        </p:nvSpPr>
        <p:spPr>
          <a:xfrm>
            <a:off x="850393" y="6197410"/>
            <a:ext cx="12835790" cy="804095"/>
          </a:xfrm>
          <a:prstGeom prst="rect">
            <a:avLst/>
          </a:prstGeom>
        </p:spPr>
        <p:txBody>
          <a:bodyPr vert="horz" lIns="137160" tIns="68580" rIns="137160" bIns="6858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pPr defTabSz="1371600"/>
            <a:r>
              <a:rPr lang="pt-BR" dirty="0">
                <a:solidFill>
                  <a:prstClr val="white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Fiorilli S/C Software</a:t>
            </a:r>
          </a:p>
        </p:txBody>
      </p:sp>
    </p:spTree>
    <p:extLst>
      <p:ext uri="{BB962C8B-B14F-4D97-AF65-F5344CB8AC3E}">
        <p14:creationId xmlns:p14="http://schemas.microsoft.com/office/powerpoint/2010/main" val="356043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5BF27-6D9B-5212-A3FF-9489DDC5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7B37122-4DEB-1EFC-8E10-43D3F6FF88A3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8F3202E-0D52-9585-0264-976CCE517509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B4567C9-F5D6-9585-A8B7-8588A5EEF2A3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3CE5D21-208D-E11A-578D-E57EC2886D48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FA60169-2251-2A9F-05EE-547593A7321C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72E89B1-9401-10B5-3A1D-C9D3C775BCB4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86FF038E-97D7-E09B-B3C1-AA71D56A774D}"/>
              </a:ext>
            </a:extLst>
          </p:cNvPr>
          <p:cNvSpPr/>
          <p:nvPr/>
        </p:nvSpPr>
        <p:spPr>
          <a:xfrm>
            <a:off x="-5691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979141C4-39C8-A5E7-6A35-E4CAC95977C8}"/>
              </a:ext>
            </a:extLst>
          </p:cNvPr>
          <p:cNvSpPr txBox="1">
            <a:spLocks/>
          </p:cNvSpPr>
          <p:nvPr/>
        </p:nvSpPr>
        <p:spPr>
          <a:xfrm>
            <a:off x="1143000" y="426245"/>
            <a:ext cx="8526780" cy="1988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Webhook</a:t>
            </a:r>
            <a:endParaRPr kumimoji="0" lang="pt-BR" sz="6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46B11340-C6D4-6A52-EE46-551F066BB441}"/>
              </a:ext>
            </a:extLst>
          </p:cNvPr>
          <p:cNvSpPr txBox="1">
            <a:spLocks/>
          </p:cNvSpPr>
          <p:nvPr/>
        </p:nvSpPr>
        <p:spPr>
          <a:xfrm>
            <a:off x="1143000" y="3086100"/>
            <a:ext cx="8526780" cy="662328"/>
          </a:xfrm>
          <a:prstGeom prst="rect">
            <a:avLst/>
          </a:prstGeom>
        </p:spPr>
        <p:txBody>
          <a:bodyPr vert="horz" lIns="137160" tIns="68580" rIns="137160" bIns="68580" rtlCol="0" anchor="t">
            <a:normAutofit/>
          </a:bodyPr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  <a:defRPr lang="en-US" sz="27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C907C9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O que são </a:t>
            </a:r>
            <a:r>
              <a:rPr kumimoji="0" 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C907C9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Webhooks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C907C9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?</a:t>
            </a:r>
          </a:p>
        </p:txBody>
      </p:sp>
      <p:sp>
        <p:nvSpPr>
          <p:cNvPr id="18" name="Espaço Reservado para Conteúdo 4">
            <a:extLst>
              <a:ext uri="{FF2B5EF4-FFF2-40B4-BE49-F238E27FC236}">
                <a16:creationId xmlns:a16="http://schemas.microsoft.com/office/drawing/2014/main" id="{7B52F42D-4DD2-A167-BADA-0F23504E63B9}"/>
              </a:ext>
            </a:extLst>
          </p:cNvPr>
          <p:cNvSpPr txBox="1">
            <a:spLocks/>
          </p:cNvSpPr>
          <p:nvPr/>
        </p:nvSpPr>
        <p:spPr>
          <a:xfrm>
            <a:off x="1143000" y="3753527"/>
            <a:ext cx="14554200" cy="250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25" marR="0" lvl="0" indent="-428625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Webhooks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são uma espécie de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callbacks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HTTP"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usados para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notificar eventos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entre sistemas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 real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28625" marR="0" lvl="0" indent="-428625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sistema envia automaticamente uma requisição HTTP (geralmente POST) para uma URL configurada quando um evento ocorre.</a:t>
            </a:r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id="{6896065A-D73D-30E6-662E-05AAF8F25F65}"/>
              </a:ext>
            </a:extLst>
          </p:cNvPr>
          <p:cNvSpPr txBox="1">
            <a:spLocks/>
          </p:cNvSpPr>
          <p:nvPr/>
        </p:nvSpPr>
        <p:spPr>
          <a:xfrm>
            <a:off x="1143000" y="6596982"/>
            <a:ext cx="8526780" cy="66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  <a:defRPr lang="en-US" sz="27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C907C9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Exemplo prático</a:t>
            </a:r>
          </a:p>
        </p:txBody>
      </p:sp>
      <p:sp>
        <p:nvSpPr>
          <p:cNvPr id="20" name="Espaço Reservado para Conteúdo 5">
            <a:extLst>
              <a:ext uri="{FF2B5EF4-FFF2-40B4-BE49-F238E27FC236}">
                <a16:creationId xmlns:a16="http://schemas.microsoft.com/office/drawing/2014/main" id="{9E25AC33-16D6-61C1-DD8A-DBD96431AA2D}"/>
              </a:ext>
            </a:extLst>
          </p:cNvPr>
          <p:cNvSpPr txBox="1">
            <a:spLocks/>
          </p:cNvSpPr>
          <p:nvPr/>
        </p:nvSpPr>
        <p:spPr>
          <a:xfrm>
            <a:off x="1143000" y="7293087"/>
            <a:ext cx="14554200" cy="1660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25" marR="0" lvl="0" indent="-428625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Quando uma compra é concluída em um e-commerce, um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webhook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pode notificar o sistema de faturamento.</a:t>
            </a:r>
          </a:p>
        </p:txBody>
      </p:sp>
    </p:spTree>
    <p:extLst>
      <p:ext uri="{BB962C8B-B14F-4D97-AF65-F5344CB8AC3E}">
        <p14:creationId xmlns:p14="http://schemas.microsoft.com/office/powerpoint/2010/main" val="54577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8B85E-A419-7328-7251-3C23EB27B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8D09194-3343-DEAF-B1FF-EF260FA9BD3E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11E4B0E-DAE7-BEBD-9939-71CD907DDE8F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161620A-6675-BF9A-D31C-E61AA7950B41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9AB805B-7FBF-67A6-497A-864912C7BC69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9DD647B-9056-7141-31FC-6B9F74E942BB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9F81BEE-12F3-16F8-480E-0E24DB323CE9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C9B8B70E-037E-10B6-5FF2-5AE641AF7598}"/>
              </a:ext>
            </a:extLst>
          </p:cNvPr>
          <p:cNvSpPr/>
          <p:nvPr/>
        </p:nvSpPr>
        <p:spPr>
          <a:xfrm>
            <a:off x="-5691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F4026BB-BCDB-2F64-D2F6-1EFD8FF8BB07}"/>
              </a:ext>
            </a:extLst>
          </p:cNvPr>
          <p:cNvSpPr txBox="1">
            <a:spLocks/>
          </p:cNvSpPr>
          <p:nvPr/>
        </p:nvSpPr>
        <p:spPr>
          <a:xfrm>
            <a:off x="1143000" y="426245"/>
            <a:ext cx="8526780" cy="1988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Webhook</a:t>
            </a:r>
            <a:endParaRPr kumimoji="0" lang="pt-BR" sz="6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4C88F20B-EF7A-404C-8C22-4DFE61C8FA84}"/>
              </a:ext>
            </a:extLst>
          </p:cNvPr>
          <p:cNvSpPr txBox="1">
            <a:spLocks/>
          </p:cNvSpPr>
          <p:nvPr/>
        </p:nvSpPr>
        <p:spPr>
          <a:xfrm>
            <a:off x="1143000" y="2705100"/>
            <a:ext cx="8526780" cy="662328"/>
          </a:xfrm>
          <a:prstGeom prst="rect">
            <a:avLst/>
          </a:prstGeom>
        </p:spPr>
        <p:txBody>
          <a:bodyPr vert="horz" lIns="137160" tIns="68580" rIns="137160" bIns="68580" rtlCol="0" anchor="t">
            <a:normAutofit/>
          </a:bodyPr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  <a:defRPr lang="en-US" sz="27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C907C9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Como funciona?</a:t>
            </a:r>
          </a:p>
        </p:txBody>
      </p:sp>
      <p:sp>
        <p:nvSpPr>
          <p:cNvPr id="18" name="Espaço Reservado para Conteúdo 4">
            <a:extLst>
              <a:ext uri="{FF2B5EF4-FFF2-40B4-BE49-F238E27FC236}">
                <a16:creationId xmlns:a16="http://schemas.microsoft.com/office/drawing/2014/main" id="{44500066-0E40-C958-FBB6-E572492F0B9C}"/>
              </a:ext>
            </a:extLst>
          </p:cNvPr>
          <p:cNvSpPr txBox="1">
            <a:spLocks/>
          </p:cNvSpPr>
          <p:nvPr/>
        </p:nvSpPr>
        <p:spPr>
          <a:xfrm>
            <a:off x="1143000" y="3372527"/>
            <a:ext cx="14554200" cy="250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Sistema de origem detecta um </a:t>
            </a:r>
            <a:r>
              <a:rPr lang="pt-BR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evento</a:t>
            </a:r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pt-BR" sz="28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</a:t>
            </a:r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pagamento aprovado)</a:t>
            </a:r>
          </a:p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Envia uma requisição HTTP para uma URL previamente cadastrada</a:t>
            </a:r>
          </a:p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Sistema destino recebe os dados e executa ações com base no evento</a:t>
            </a:r>
          </a:p>
        </p:txBody>
      </p:sp>
      <p:pic>
        <p:nvPicPr>
          <p:cNvPr id="10" name="Picture 10" descr="What is a webhook? | Sendbird">
            <a:extLst>
              <a:ext uri="{FF2B5EF4-FFF2-40B4-BE49-F238E27FC236}">
                <a16:creationId xmlns:a16="http://schemas.microsoft.com/office/drawing/2014/main" id="{9526DCF7-9B70-4822-5876-667727A1F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9" t="25024" r="7676" b="15886"/>
          <a:stretch>
            <a:fillRect/>
          </a:stretch>
        </p:blipFill>
        <p:spPr bwMode="auto">
          <a:xfrm>
            <a:off x="3731674" y="5905209"/>
            <a:ext cx="10813270" cy="3612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538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70D99-DAEC-E25C-70BF-F0DAC78B9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5BAEE3B-44AE-9516-AD72-7D9E0F2D90AD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7C310AD-1ACC-8281-729F-D1867AC22306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E1B9E42-2B34-9B3E-EAEB-A498A861470E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AB05F69-97A0-8208-4F4E-89D964CA7A07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BD2BB46-1CAC-E215-9B9F-77E30765C2BA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AC77470-87E5-F996-3D74-037D791B71AF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7429A790-769A-9A0F-D2CB-AD4F92F38964}"/>
              </a:ext>
            </a:extLst>
          </p:cNvPr>
          <p:cNvSpPr/>
          <p:nvPr/>
        </p:nvSpPr>
        <p:spPr>
          <a:xfrm>
            <a:off x="-5691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07510BF-DB4E-2273-78C5-62D7C02C810E}"/>
              </a:ext>
            </a:extLst>
          </p:cNvPr>
          <p:cNvSpPr txBox="1">
            <a:spLocks/>
          </p:cNvSpPr>
          <p:nvPr/>
        </p:nvSpPr>
        <p:spPr>
          <a:xfrm>
            <a:off x="1143000" y="426245"/>
            <a:ext cx="8526780" cy="1988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Polling</a:t>
            </a:r>
            <a:r>
              <a:rPr kumimoji="0" lang="pt-BR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kumimoji="0" lang="pt-BR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vs</a:t>
            </a:r>
            <a:r>
              <a:rPr kumimoji="0" lang="pt-BR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kumimoji="0" lang="pt-BR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Webhook</a:t>
            </a:r>
            <a:endParaRPr kumimoji="0" lang="pt-BR" sz="6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80D84208-FF6B-A00A-C8E0-13259418D3C9}"/>
              </a:ext>
            </a:extLst>
          </p:cNvPr>
          <p:cNvSpPr txBox="1">
            <a:spLocks/>
          </p:cNvSpPr>
          <p:nvPr/>
        </p:nvSpPr>
        <p:spPr>
          <a:xfrm>
            <a:off x="1143000" y="2705100"/>
            <a:ext cx="8526780" cy="662328"/>
          </a:xfrm>
          <a:prstGeom prst="rect">
            <a:avLst/>
          </a:prstGeom>
        </p:spPr>
        <p:txBody>
          <a:bodyPr vert="horz" lIns="137160" tIns="68580" rIns="137160" bIns="68580" rtlCol="0" anchor="t">
            <a:normAutofit/>
          </a:bodyPr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  <a:defRPr lang="en-US" sz="27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C907C9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Polling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rgbClr val="C907C9"/>
              </a:solidFill>
              <a:effectLst/>
              <a:uLnTx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18" name="Espaço Reservado para Conteúdo 4">
            <a:extLst>
              <a:ext uri="{FF2B5EF4-FFF2-40B4-BE49-F238E27FC236}">
                <a16:creationId xmlns:a16="http://schemas.microsoft.com/office/drawing/2014/main" id="{F9A906EB-EBA6-B85D-5804-241DADD577C7}"/>
              </a:ext>
            </a:extLst>
          </p:cNvPr>
          <p:cNvSpPr txBox="1">
            <a:spLocks/>
          </p:cNvSpPr>
          <p:nvPr/>
        </p:nvSpPr>
        <p:spPr>
          <a:xfrm>
            <a:off x="1143000" y="3372527"/>
            <a:ext cx="14554200" cy="932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Cliente consulta periodicamente um </a:t>
            </a:r>
            <a:r>
              <a:rPr lang="pt-BR" sz="28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endpoint</a:t>
            </a:r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verificar se há atualizações.</a:t>
            </a:r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id="{6C45A03D-5BBD-C10D-849B-2D304D27E906}"/>
              </a:ext>
            </a:extLst>
          </p:cNvPr>
          <p:cNvSpPr txBox="1">
            <a:spLocks/>
          </p:cNvSpPr>
          <p:nvPr/>
        </p:nvSpPr>
        <p:spPr>
          <a:xfrm>
            <a:off x="1143000" y="4272882"/>
            <a:ext cx="8526780" cy="66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  <a:defRPr lang="en-US" sz="27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C907C9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Webhook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rgbClr val="C907C9"/>
              </a:solidFill>
              <a:effectLst/>
              <a:uLnTx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0" name="Espaço Reservado para Conteúdo 5">
            <a:extLst>
              <a:ext uri="{FF2B5EF4-FFF2-40B4-BE49-F238E27FC236}">
                <a16:creationId xmlns:a16="http://schemas.microsoft.com/office/drawing/2014/main" id="{84A7DEFC-A65A-7D6E-AB2F-0464FB05F13F}"/>
              </a:ext>
            </a:extLst>
          </p:cNvPr>
          <p:cNvSpPr txBox="1">
            <a:spLocks/>
          </p:cNvSpPr>
          <p:nvPr/>
        </p:nvSpPr>
        <p:spPr>
          <a:xfrm>
            <a:off x="1143000" y="4968987"/>
            <a:ext cx="14554200" cy="2993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Servidor envia uma requisição para o cliente quando algo acontece.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2C83DEB1-F79A-BE7E-8A6E-85959CFBE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251839"/>
              </p:ext>
            </p:extLst>
          </p:nvPr>
        </p:nvGraphicFramePr>
        <p:xfrm>
          <a:off x="680110" y="6166880"/>
          <a:ext cx="16916397" cy="2497266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{69C7853C-536D-4A76-A0AE-DD22124D55A5}</a:tableStyleId>
              </a:tblPr>
              <a:tblGrid>
                <a:gridCol w="5638799">
                  <a:extLst>
                    <a:ext uri="{9D8B030D-6E8A-4147-A177-3AD203B41FA5}">
                      <a16:colId xmlns:a16="http://schemas.microsoft.com/office/drawing/2014/main" val="1264578907"/>
                    </a:ext>
                  </a:extLst>
                </a:gridCol>
                <a:gridCol w="5638799">
                  <a:extLst>
                    <a:ext uri="{9D8B030D-6E8A-4147-A177-3AD203B41FA5}">
                      <a16:colId xmlns:a16="http://schemas.microsoft.com/office/drawing/2014/main" val="2166724736"/>
                    </a:ext>
                  </a:extLst>
                </a:gridCol>
                <a:gridCol w="5638799">
                  <a:extLst>
                    <a:ext uri="{9D8B030D-6E8A-4147-A177-3AD203B41FA5}">
                      <a16:colId xmlns:a16="http://schemas.microsoft.com/office/drawing/2014/main" val="3835344273"/>
                    </a:ext>
                  </a:extLst>
                </a:gridCol>
              </a:tblGrid>
              <a:tr h="625046">
                <a:tc>
                  <a:txBody>
                    <a:bodyPr/>
                    <a:lstStyle/>
                    <a:p>
                      <a:r>
                        <a:rPr lang="pt-BR" sz="2800" b="1" dirty="0"/>
                        <a:t>Característica</a:t>
                      </a:r>
                      <a:endParaRPr lang="pt-BR" sz="2800" b="1" dirty="0">
                        <a:latin typeface="Open Sans Bold" panose="020B0806030504020204" pitchFamily="34" charset="0"/>
                        <a:ea typeface="Open Sans Bold" panose="020B0806030504020204" pitchFamily="34" charset="0"/>
                        <a:cs typeface="Open Sans Bold" panose="020B08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Webhook</a:t>
                      </a:r>
                      <a:endParaRPr lang="pt-BR" sz="2800" b="1" dirty="0">
                        <a:latin typeface="Open Sans Bold" panose="020B0806030504020204" pitchFamily="34" charset="0"/>
                        <a:ea typeface="Open Sans Bold" panose="020B0806030504020204" pitchFamily="34" charset="0"/>
                        <a:cs typeface="Open Sans Bold" panose="020B08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Polling</a:t>
                      </a:r>
                      <a:endParaRPr lang="pt-BR" sz="2800" b="1" dirty="0">
                        <a:latin typeface="Open Sans Bold" panose="020B0806030504020204" pitchFamily="34" charset="0"/>
                        <a:ea typeface="Open Sans Bold" panose="020B0806030504020204" pitchFamily="34" charset="0"/>
                        <a:cs typeface="Open Sans Bold" panose="020B08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218744050"/>
                  </a:ext>
                </a:extLst>
              </a:tr>
              <a:tr h="625046">
                <a:tc>
                  <a:txBody>
                    <a:bodyPr/>
                    <a:lstStyle/>
                    <a:p>
                      <a:r>
                        <a:rPr lang="pt-BR" sz="2800" dirty="0"/>
                        <a:t>Eficiência</a:t>
                      </a:r>
                      <a:endParaRPr lang="pt-BR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Alta (</a:t>
                      </a:r>
                      <a:r>
                        <a:rPr lang="pt-BR" sz="2800" dirty="0" err="1"/>
                        <a:t>event-driven</a:t>
                      </a:r>
                      <a:r>
                        <a:rPr lang="pt-BR" sz="2800" dirty="0"/>
                        <a:t>)</a:t>
                      </a:r>
                      <a:endParaRPr lang="pt-BR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800"/>
                        <a:t>Baixa (repetitivo)</a:t>
                      </a:r>
                      <a:endParaRPr lang="pt-BR" sz="28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478667618"/>
                  </a:ext>
                </a:extLst>
              </a:tr>
              <a:tr h="622128">
                <a:tc>
                  <a:txBody>
                    <a:bodyPr/>
                    <a:lstStyle/>
                    <a:p>
                      <a:r>
                        <a:rPr lang="pt-BR" sz="2800" dirty="0"/>
                        <a:t>Latência</a:t>
                      </a:r>
                      <a:endParaRPr lang="pt-BR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Baixa (quase em tempo real)</a:t>
                      </a:r>
                      <a:endParaRPr lang="pt-BR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800"/>
                        <a:t>Alta (dependente do intervalo)</a:t>
                      </a:r>
                      <a:endParaRPr lang="pt-BR" sz="28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2412191778"/>
                  </a:ext>
                </a:extLst>
              </a:tr>
              <a:tr h="625046">
                <a:tc>
                  <a:txBody>
                    <a:bodyPr/>
                    <a:lstStyle/>
                    <a:p>
                      <a:r>
                        <a:rPr lang="pt-BR" sz="2800"/>
                        <a:t>Consumo de recursos</a:t>
                      </a:r>
                      <a:endParaRPr lang="pt-BR" sz="28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800"/>
                        <a:t>Baixo</a:t>
                      </a:r>
                      <a:endParaRPr lang="pt-BR" sz="28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Alto</a:t>
                      </a:r>
                      <a:endParaRPr lang="pt-BR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04360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347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AFFF0-FB63-E489-746B-27B1B29A0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B4888168-1F24-5FEE-04CE-1B4CC366BA05}"/>
              </a:ext>
            </a:extLst>
          </p:cNvPr>
          <p:cNvSpPr/>
          <p:nvPr/>
        </p:nvSpPr>
        <p:spPr>
          <a:xfrm>
            <a:off x="0" y="0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2054" name="Picture 6" descr="Evaluating Webhooks vs. Polling">
            <a:extLst>
              <a:ext uri="{FF2B5EF4-FFF2-40B4-BE49-F238E27FC236}">
                <a16:creationId xmlns:a16="http://schemas.microsoft.com/office/drawing/2014/main" id="{2BF50931-43F3-DB15-68B7-1D05031D7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2414588"/>
            <a:ext cx="16773525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2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69BE0-03E1-83F1-D4C2-CCB86157A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1249E4E-1E67-3B3A-3CCA-63E01B4F93BC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C063843-4801-6DBA-DD41-3BEF981A01C6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40DBE96-DE86-D882-CB99-BCD59CAB6FEC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5B895F3-7A9F-EE0F-120B-2BCAF4192FEC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853819-FB6D-A295-9DB3-3E721145A269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925327-1242-B3D0-1D89-F44FBB444A6E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54E7ED6F-7B3F-94D9-440A-B54A7F7B64F7}"/>
              </a:ext>
            </a:extLst>
          </p:cNvPr>
          <p:cNvSpPr/>
          <p:nvPr/>
        </p:nvSpPr>
        <p:spPr>
          <a:xfrm>
            <a:off x="-5691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2F1449C5-C7DB-112C-7FD7-D113DB5453BF}"/>
              </a:ext>
            </a:extLst>
          </p:cNvPr>
          <p:cNvSpPr txBox="1">
            <a:spLocks/>
          </p:cNvSpPr>
          <p:nvPr/>
        </p:nvSpPr>
        <p:spPr>
          <a:xfrm>
            <a:off x="1143000" y="426245"/>
            <a:ext cx="8526780" cy="1988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Webhook</a:t>
            </a:r>
            <a:r>
              <a:rPr kumimoji="0" lang="pt-BR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kumimoji="0" lang="pt-BR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vs</a:t>
            </a:r>
            <a:r>
              <a:rPr kumimoji="0" lang="pt-BR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API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903D8037-CA79-460B-0B38-ADC8A75156B1}"/>
              </a:ext>
            </a:extLst>
          </p:cNvPr>
          <p:cNvSpPr txBox="1">
            <a:spLocks/>
          </p:cNvSpPr>
          <p:nvPr/>
        </p:nvSpPr>
        <p:spPr>
          <a:xfrm>
            <a:off x="1143000" y="2705100"/>
            <a:ext cx="8526780" cy="662328"/>
          </a:xfrm>
          <a:prstGeom prst="rect">
            <a:avLst/>
          </a:prstGeom>
        </p:spPr>
        <p:txBody>
          <a:bodyPr vert="horz" lIns="137160" tIns="68580" rIns="137160" bIns="68580" rtlCol="0" anchor="t">
            <a:normAutofit/>
          </a:bodyPr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  <a:defRPr lang="en-US" sz="27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C907C9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Webhook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rgbClr val="C907C9"/>
              </a:solidFill>
              <a:effectLst/>
              <a:uLnTx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18" name="Espaço Reservado para Conteúdo 4">
            <a:extLst>
              <a:ext uri="{FF2B5EF4-FFF2-40B4-BE49-F238E27FC236}">
                <a16:creationId xmlns:a16="http://schemas.microsoft.com/office/drawing/2014/main" id="{9BC0F60C-AF1B-FC15-0D75-2ACF13C65039}"/>
              </a:ext>
            </a:extLst>
          </p:cNvPr>
          <p:cNvSpPr txBox="1">
            <a:spLocks/>
          </p:cNvSpPr>
          <p:nvPr/>
        </p:nvSpPr>
        <p:spPr>
          <a:xfrm>
            <a:off x="1143000" y="3372527"/>
            <a:ext cx="14554200" cy="2271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Comunicação </a:t>
            </a:r>
            <a:r>
              <a:rPr lang="pt-BR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reativa</a:t>
            </a:r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o servidor envia dados automaticamente ao cliente quando um evento ocorre</a:t>
            </a:r>
          </a:p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para notificações em tempo real</a:t>
            </a:r>
          </a:p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Economiza recursos (sem </a:t>
            </a:r>
            <a:r>
              <a:rPr lang="pt-BR" sz="28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polling</a:t>
            </a:r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constante)</a:t>
            </a:r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id="{B5C7D2BE-A71F-AF72-CE8C-2C5AD5830846}"/>
              </a:ext>
            </a:extLst>
          </p:cNvPr>
          <p:cNvSpPr txBox="1">
            <a:spLocks/>
          </p:cNvSpPr>
          <p:nvPr/>
        </p:nvSpPr>
        <p:spPr>
          <a:xfrm>
            <a:off x="1143000" y="5981700"/>
            <a:ext cx="8526780" cy="66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  <a:defRPr lang="en-US" sz="27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C907C9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API</a:t>
            </a:r>
          </a:p>
        </p:txBody>
      </p:sp>
      <p:sp>
        <p:nvSpPr>
          <p:cNvPr id="20" name="Espaço Reservado para Conteúdo 5">
            <a:extLst>
              <a:ext uri="{FF2B5EF4-FFF2-40B4-BE49-F238E27FC236}">
                <a16:creationId xmlns:a16="http://schemas.microsoft.com/office/drawing/2014/main" id="{1498ACB3-90BB-A033-A20B-00BCDE67880C}"/>
              </a:ext>
            </a:extLst>
          </p:cNvPr>
          <p:cNvSpPr txBox="1">
            <a:spLocks/>
          </p:cNvSpPr>
          <p:nvPr/>
        </p:nvSpPr>
        <p:spPr>
          <a:xfrm>
            <a:off x="1143000" y="6677805"/>
            <a:ext cx="14554200" cy="2993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Requisição </a:t>
            </a:r>
            <a:r>
              <a:rPr lang="pt-BR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ativa</a:t>
            </a:r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o sistema cliente faz chamadas ao servidor</a:t>
            </a:r>
          </a:p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para recuperação e manipulação de dados</a:t>
            </a:r>
          </a:p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Permite uma comunicação bidirecional, ou seja, você solicita algo e recebe uma resposta do servidor</a:t>
            </a:r>
          </a:p>
        </p:txBody>
      </p:sp>
    </p:spTree>
    <p:extLst>
      <p:ext uri="{BB962C8B-B14F-4D97-AF65-F5344CB8AC3E}">
        <p14:creationId xmlns:p14="http://schemas.microsoft.com/office/powerpoint/2010/main" val="3730663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Personalizado">
  <a:themeElements>
    <a:clrScheme name="Custom 1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A25D"/>
      </a:accent1>
      <a:accent2>
        <a:srgbClr val="A0DADE"/>
      </a:accent2>
      <a:accent3>
        <a:srgbClr val="CCB5E5"/>
      </a:accent3>
      <a:accent4>
        <a:srgbClr val="29285D"/>
      </a:accent4>
      <a:accent5>
        <a:srgbClr val="EDF1F2"/>
      </a:accent5>
      <a:accent6>
        <a:srgbClr val="70AD47"/>
      </a:accent6>
      <a:hlink>
        <a:srgbClr val="A0DADE"/>
      </a:hlink>
      <a:folHlink>
        <a:srgbClr val="954F72"/>
      </a:folHlink>
    </a:clrScheme>
    <a:fontScheme name="Custom 62">
      <a:majorFont>
        <a:latin typeface="Skeena"/>
        <a:ea typeface=""/>
        <a:cs typeface=""/>
      </a:majorFont>
      <a:minorFont>
        <a:latin typeface="Skee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6174_TF03460514_Win32.potx" id="{9A2976D9-D6A2-4C72-AA54-D6D4585DC826}" vid="{E979CFFE-0E1D-4C6F-8738-47AC19B53918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413</Words>
  <Application>Microsoft Office PowerPoint</Application>
  <PresentationFormat>Personalizar</PresentationFormat>
  <Paragraphs>79</Paragraphs>
  <Slides>12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12</vt:i4>
      </vt:variant>
    </vt:vector>
  </HeadingPairs>
  <TitlesOfParts>
    <vt:vector size="26" baseType="lpstr">
      <vt:lpstr>Gabarito</vt:lpstr>
      <vt:lpstr>Calibri</vt:lpstr>
      <vt:lpstr>Arial</vt:lpstr>
      <vt:lpstr>Aptos Display</vt:lpstr>
      <vt:lpstr>Audiowide</vt:lpstr>
      <vt:lpstr>Open Sans Bold</vt:lpstr>
      <vt:lpstr>Open Sans</vt:lpstr>
      <vt:lpstr>Open Sans Italics</vt:lpstr>
      <vt:lpstr>Aptos</vt:lpstr>
      <vt:lpstr>Skeena</vt:lpstr>
      <vt:lpstr>Times New Roman</vt:lpstr>
      <vt:lpstr>Office Theme</vt:lpstr>
      <vt:lpstr>Tema do Office</vt:lpstr>
      <vt:lpstr>Personalizado</vt:lpstr>
      <vt:lpstr>Apresentação do PowerPoint</vt:lpstr>
      <vt:lpstr>Apresentação do PowerPoint</vt:lpstr>
      <vt:lpstr>Vinicius Sanchez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ECON25 - PTT Palestrante</dc:title>
  <cp:lastModifiedBy>Vinicius Scandelai Sanchez</cp:lastModifiedBy>
  <cp:revision>7</cp:revision>
  <dcterms:created xsi:type="dcterms:W3CDTF">2006-08-16T00:00:00Z</dcterms:created>
  <dcterms:modified xsi:type="dcterms:W3CDTF">2025-09-09T02:01:16Z</dcterms:modified>
  <dc:identifier>DAGwvJ-GC0A</dc:identifier>
</cp:coreProperties>
</file>